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9" r:id="rId13"/>
    <p:sldId id="278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2025. 12. 11.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2025. 12. 11.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2025. 12. 11.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991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636CC7F-8307-4277-A05E-C4D8B3ABF72F}"/>
              </a:ext>
            </a:extLst>
          </p:cNvPr>
          <p:cNvSpPr txBox="1"/>
          <p:nvPr/>
        </p:nvSpPr>
        <p:spPr>
          <a:xfrm>
            <a:off x="2932067" y="3498585"/>
            <a:ext cx="632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i="1" dirty="0">
                <a:solidFill>
                  <a:schemeClr val="tx2"/>
                </a:solidFill>
              </a:rPr>
              <a:t>13.C </a:t>
            </a:r>
          </a:p>
          <a:p>
            <a:pPr algn="ctr"/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Csapat: Bodnár Márk,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Mitró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Norbert,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Albók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Eszter</a:t>
            </a:r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92DBE049-DFF2-4AC7-B0D1-67634B19C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1" y="21697"/>
            <a:ext cx="2703575" cy="764110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7448CCC-E655-4702-9B2E-1BEC7D53F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877" y="1591876"/>
            <a:ext cx="1424894" cy="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5C792E07-9FA8-41DB-A0F1-688848763E1B}"/>
              </a:ext>
            </a:extLst>
          </p:cNvPr>
          <p:cNvSpPr/>
          <p:nvPr/>
        </p:nvSpPr>
        <p:spPr>
          <a:xfrm>
            <a:off x="950067" y="993913"/>
            <a:ext cx="3949923" cy="1013792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D1285D-8956-4A98-8CC6-D8424B9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39670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D6E3153E-61AE-46D6-9469-6B9BA5D3EEEA}"/>
              </a:ext>
            </a:extLst>
          </p:cNvPr>
          <p:cNvSpPr/>
          <p:nvPr/>
        </p:nvSpPr>
        <p:spPr>
          <a:xfrm>
            <a:off x="950068" y="200565"/>
            <a:ext cx="4029435" cy="1031887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7178"/>
            <a:ext cx="9905998" cy="1478570"/>
          </a:xfrm>
        </p:spPr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1793289"/>
            <a:ext cx="3915052" cy="3151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 darab hálózatunk van: </a:t>
            </a:r>
          </a:p>
          <a:p>
            <a:r>
              <a:rPr lang="hu-HU" dirty="0"/>
              <a:t>192.168.198.0, </a:t>
            </a:r>
          </a:p>
          <a:p>
            <a:r>
              <a:rPr lang="hu-HU" dirty="0"/>
              <a:t>192.168.199.0, </a:t>
            </a:r>
          </a:p>
          <a:p>
            <a:r>
              <a:rPr lang="hu-HU" dirty="0"/>
              <a:t>192.168.200.0, </a:t>
            </a:r>
          </a:p>
          <a:p>
            <a:r>
              <a:rPr lang="hu-HU" dirty="0"/>
              <a:t>20.20.20.0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A43474-3738-466D-9379-8A35D253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867313"/>
            <a:ext cx="3621338" cy="1341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5CAFBF-8FF3-45F4-9A4C-154801039815}"/>
              </a:ext>
            </a:extLst>
          </p:cNvPr>
          <p:cNvSpPr txBox="1"/>
          <p:nvPr/>
        </p:nvSpPr>
        <p:spPr>
          <a:xfrm>
            <a:off x="6400801" y="1793289"/>
            <a:ext cx="2805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Ebből kettő fel van osztva: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192.168.198.192 </a:t>
            </a:r>
          </a:p>
          <a:p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192.168.199.0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192.168.199.128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86A5B6A3-508E-4B77-A521-24239347C1F3}"/>
              </a:ext>
            </a:extLst>
          </p:cNvPr>
          <p:cNvSpPr/>
          <p:nvPr/>
        </p:nvSpPr>
        <p:spPr>
          <a:xfrm>
            <a:off x="1045740" y="954156"/>
            <a:ext cx="3812682" cy="1053547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GYŐRR1a </a:t>
            </a:r>
            <a:r>
              <a:rPr lang="hu-HU" dirty="0" err="1"/>
              <a:t>standby</a:t>
            </a:r>
            <a:r>
              <a:rPr lang="hu-HU" dirty="0"/>
              <a:t> (azaz passzív), és tartalék a GYŐRR2.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F8E7CB4-CE0F-486B-9769-B51D3E58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1303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E62FC604-86C4-423F-B7B4-F1B9A0FDF6B9}"/>
              </a:ext>
            </a:extLst>
          </p:cNvPr>
          <p:cNvSpPr/>
          <p:nvPr/>
        </p:nvSpPr>
        <p:spPr>
          <a:xfrm>
            <a:off x="1045740" y="944217"/>
            <a:ext cx="3812682" cy="983974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79994" cy="3541714"/>
          </a:xfrm>
        </p:spPr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  <a:p>
            <a:r>
              <a:rPr lang="hu-HU" dirty="0" err="1"/>
              <a:t>Növelí</a:t>
            </a:r>
            <a:r>
              <a:rPr lang="hu-HU" dirty="0"/>
              <a:t> a </a:t>
            </a:r>
            <a:r>
              <a:rPr lang="hu-HU" dirty="0" err="1"/>
              <a:t>redundancíát</a:t>
            </a:r>
            <a:r>
              <a:rPr lang="hu-HU" dirty="0"/>
              <a:t> és a sávszélességet a két eszköz között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FE665F5-C751-4411-B442-F1844F4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68648"/>
            <a:ext cx="3621338" cy="1341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00CD0EB-F6C0-4496-8CE2-D6E52183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7" y="2249487"/>
            <a:ext cx="6046063" cy="18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444B87-BFF9-44C6-B66D-DD4574CF7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517" y="1816101"/>
            <a:ext cx="3621338" cy="13412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04C049D-7A6A-45AD-83C3-49E25F2CB739}"/>
              </a:ext>
            </a:extLst>
          </p:cNvPr>
          <p:cNvSpPr txBox="1"/>
          <p:nvPr/>
        </p:nvSpPr>
        <p:spPr>
          <a:xfrm>
            <a:off x="2654423" y="2441359"/>
            <a:ext cx="28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Minta dia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2D16792A-DD66-436A-807D-E2B9154D4986}"/>
              </a:ext>
            </a:extLst>
          </p:cNvPr>
          <p:cNvSpPr/>
          <p:nvPr/>
        </p:nvSpPr>
        <p:spPr>
          <a:xfrm>
            <a:off x="1876423" y="2062161"/>
            <a:ext cx="7555811" cy="2271299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833FB77F-007C-4F5C-BBBB-9D4B0D8817B9}"/>
              </a:ext>
            </a:extLst>
          </p:cNvPr>
          <p:cNvSpPr/>
          <p:nvPr/>
        </p:nvSpPr>
        <p:spPr>
          <a:xfrm>
            <a:off x="984275" y="1599911"/>
            <a:ext cx="6328259" cy="1191415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8912B1-1BE5-433C-9124-E5076E8B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2474331"/>
            <a:ext cx="6013991" cy="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BF5F5655-505D-4C56-846E-B49D4176C472}"/>
              </a:ext>
            </a:extLst>
          </p:cNvPr>
          <p:cNvSpPr/>
          <p:nvPr/>
        </p:nvSpPr>
        <p:spPr>
          <a:xfrm>
            <a:off x="1000265" y="867885"/>
            <a:ext cx="6837820" cy="1191415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 DNS, FTP, HTTP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r>
              <a:rPr lang="hu-HU" sz="2800" dirty="0"/>
              <a:t>, IPV6, IPV6 ROUTING, ACL, NAT, PPP, WIFI, AAA, DHCP, Iot, </a:t>
            </a:r>
            <a:r>
              <a:rPr lang="hu-HU" sz="2800" dirty="0" err="1"/>
              <a:t>iot</a:t>
            </a:r>
            <a:r>
              <a:rPr lang="hu-HU" sz="2800" dirty="0"/>
              <a:t> server, 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A65D69-66A4-4FFB-ADE9-032E8D5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92937"/>
            <a:ext cx="6555529" cy="1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5ED20655-1414-47B0-BC04-DEEF280B3891}"/>
              </a:ext>
            </a:extLst>
          </p:cNvPr>
          <p:cNvSpPr/>
          <p:nvPr/>
        </p:nvSpPr>
        <p:spPr>
          <a:xfrm>
            <a:off x="2582714" y="31800"/>
            <a:ext cx="6328259" cy="660061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714" y="0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4977710-673F-4661-A65B-22729FD1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40"/>
            <a:ext cx="12186649" cy="5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: átellenes sarkain lekerekítve 4">
            <a:extLst>
              <a:ext uri="{FF2B5EF4-FFF2-40B4-BE49-F238E27FC236}">
                <a16:creationId xmlns:a16="http://schemas.microsoft.com/office/drawing/2014/main" id="{46EA8B86-2A7D-41A3-AEBC-8EAB78ACF6BA}"/>
              </a:ext>
            </a:extLst>
          </p:cNvPr>
          <p:cNvSpPr/>
          <p:nvPr/>
        </p:nvSpPr>
        <p:spPr>
          <a:xfrm>
            <a:off x="815311" y="944218"/>
            <a:ext cx="4333160" cy="944218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05" y="2097088"/>
            <a:ext cx="5050666" cy="354171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Ez a szerverfarm.</a:t>
            </a:r>
          </a:p>
          <a:p>
            <a:r>
              <a:rPr lang="hu-HU" dirty="0"/>
              <a:t>A Server0-án </a:t>
            </a:r>
            <a:r>
              <a:rPr lang="hu-HU" dirty="0" err="1"/>
              <a:t>IoT</a:t>
            </a:r>
            <a:r>
              <a:rPr lang="hu-HU" dirty="0"/>
              <a:t> és AAA szolgáltatás működik</a:t>
            </a:r>
          </a:p>
          <a:p>
            <a:r>
              <a:rPr lang="hu-HU" dirty="0"/>
              <a:t>A Server1-en pedig DNS, FTP és Webszolgáltatás van</a:t>
            </a:r>
          </a:p>
          <a:p>
            <a:r>
              <a:rPr lang="hu-HU" dirty="0"/>
              <a:t>Illetve innen megy egy GRE </a:t>
            </a:r>
            <a:r>
              <a:rPr lang="hu-HU" dirty="0" err="1"/>
              <a:t>tunnel</a:t>
            </a:r>
            <a:r>
              <a:rPr lang="hu-HU" dirty="0"/>
              <a:t> a Győri telephely felé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B2D2D2-37AB-4D3D-B7B4-FF31E4FD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77527"/>
            <a:ext cx="3621338" cy="1341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EF6D77B-1AE7-4528-9BAC-98DB98E8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42" y="2097088"/>
            <a:ext cx="632279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BAED8E85-1068-4501-A908-2BD8574D1984}"/>
              </a:ext>
            </a:extLst>
          </p:cNvPr>
          <p:cNvSpPr/>
          <p:nvPr/>
        </p:nvSpPr>
        <p:spPr>
          <a:xfrm>
            <a:off x="7962519" y="1858963"/>
            <a:ext cx="3622182" cy="13176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720C228-1B07-4342-9249-8261D0486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87" y="463550"/>
            <a:ext cx="5712067" cy="58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átellenes sarkain lekerekítve 3">
            <a:extLst>
              <a:ext uri="{FF2B5EF4-FFF2-40B4-BE49-F238E27FC236}">
                <a16:creationId xmlns:a16="http://schemas.microsoft.com/office/drawing/2014/main" id="{BDEA0AEC-0A90-4FF1-BAA9-EA2502231C0C}"/>
              </a:ext>
            </a:extLst>
          </p:cNvPr>
          <p:cNvSpPr/>
          <p:nvPr/>
        </p:nvSpPr>
        <p:spPr>
          <a:xfrm>
            <a:off x="1141413" y="763592"/>
            <a:ext cx="3947422" cy="1174538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90" y="2242162"/>
            <a:ext cx="4151588" cy="3541714"/>
          </a:xfrm>
        </p:spPr>
        <p:txBody>
          <a:bodyPr/>
          <a:lstStyle/>
          <a:p>
            <a:r>
              <a:rPr lang="hu-HU" dirty="0"/>
              <a:t>Itt van a wifink</a:t>
            </a:r>
          </a:p>
          <a:p>
            <a:r>
              <a:rPr lang="hu-HU" dirty="0"/>
              <a:t>Ezen a telephelyen található egy DHCP és </a:t>
            </a:r>
            <a:r>
              <a:rPr lang="hu-HU" dirty="0" err="1"/>
              <a:t>IoT</a:t>
            </a:r>
            <a:r>
              <a:rPr lang="hu-HU" dirty="0"/>
              <a:t> szolgáltatás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AC82F71-3C7F-49D2-8285-E816AF50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52583"/>
            <a:ext cx="6191369" cy="31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: átellenes sarkain lekerekítve 10">
            <a:extLst>
              <a:ext uri="{FF2B5EF4-FFF2-40B4-BE49-F238E27FC236}">
                <a16:creationId xmlns:a16="http://schemas.microsoft.com/office/drawing/2014/main" id="{1AC5506F-5868-4181-AD57-D2AE0F3937F1}"/>
              </a:ext>
            </a:extLst>
          </p:cNvPr>
          <p:cNvSpPr/>
          <p:nvPr/>
        </p:nvSpPr>
        <p:spPr>
          <a:xfrm>
            <a:off x="1046934" y="145074"/>
            <a:ext cx="5353865" cy="1333496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7" y="0"/>
            <a:ext cx="9905998" cy="1478570"/>
          </a:xfrm>
        </p:spPr>
        <p:txBody>
          <a:bodyPr>
            <a:normAutofit/>
          </a:bodyPr>
          <a:lstStyle/>
          <a:p>
            <a:r>
              <a:rPr lang="hu-HU" sz="4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 címzések: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4ADB27F-6DA7-465A-8292-AB269ACE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7" y="1072645"/>
            <a:ext cx="5028568" cy="143596"/>
          </a:xfrm>
          <a:prstGeom prst="rect">
            <a:avLst/>
          </a:prstGeom>
        </p:spPr>
      </p:pic>
      <p:graphicFrame>
        <p:nvGraphicFramePr>
          <p:cNvPr id="14" name="Táblázat 13">
            <a:extLst>
              <a:ext uri="{FF2B5EF4-FFF2-40B4-BE49-F238E27FC236}">
                <a16:creationId xmlns:a16="http://schemas.microsoft.com/office/drawing/2014/main" id="{6EF5FF67-F167-4DCD-BE5C-D713BAADD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23514"/>
              </p:ext>
            </p:extLst>
          </p:nvPr>
        </p:nvGraphicFramePr>
        <p:xfrm>
          <a:off x="154570" y="1623644"/>
          <a:ext cx="11841959" cy="5015693"/>
        </p:xfrm>
        <a:graphic>
          <a:graphicData uri="http://schemas.openxmlformats.org/drawingml/2006/table">
            <a:tbl>
              <a:tblPr/>
              <a:tblGrid>
                <a:gridCol w="1810236">
                  <a:extLst>
                    <a:ext uri="{9D8B030D-6E8A-4147-A177-3AD203B41FA5}">
                      <a16:colId xmlns:a16="http://schemas.microsoft.com/office/drawing/2014/main" val="1388938200"/>
                    </a:ext>
                  </a:extLst>
                </a:gridCol>
                <a:gridCol w="1433103">
                  <a:extLst>
                    <a:ext uri="{9D8B030D-6E8A-4147-A177-3AD203B41FA5}">
                      <a16:colId xmlns:a16="http://schemas.microsoft.com/office/drawing/2014/main" val="2729521794"/>
                    </a:ext>
                  </a:extLst>
                </a:gridCol>
                <a:gridCol w="2111941">
                  <a:extLst>
                    <a:ext uri="{9D8B030D-6E8A-4147-A177-3AD203B41FA5}">
                      <a16:colId xmlns:a16="http://schemas.microsoft.com/office/drawing/2014/main" val="1067720533"/>
                    </a:ext>
                  </a:extLst>
                </a:gridCol>
                <a:gridCol w="1829093">
                  <a:extLst>
                    <a:ext uri="{9D8B030D-6E8A-4147-A177-3AD203B41FA5}">
                      <a16:colId xmlns:a16="http://schemas.microsoft.com/office/drawing/2014/main" val="2470184183"/>
                    </a:ext>
                  </a:extLst>
                </a:gridCol>
                <a:gridCol w="2753067">
                  <a:extLst>
                    <a:ext uri="{9D8B030D-6E8A-4147-A177-3AD203B41FA5}">
                      <a16:colId xmlns:a16="http://schemas.microsoft.com/office/drawing/2014/main" val="2589301888"/>
                    </a:ext>
                  </a:extLst>
                </a:gridCol>
                <a:gridCol w="1904519">
                  <a:extLst>
                    <a:ext uri="{9D8B030D-6E8A-4147-A177-3AD203B41FA5}">
                      <a16:colId xmlns:a16="http://schemas.microsoft.com/office/drawing/2014/main" val="2552901965"/>
                    </a:ext>
                  </a:extLst>
                </a:gridCol>
              </a:tblGrid>
              <a:tr h="211315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Telephely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Eszköz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Ipv4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Ipv6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gateway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96892"/>
                  </a:ext>
                </a:extLst>
              </a:tr>
              <a:tr h="202862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 </a:t>
                      </a:r>
                      <a:r>
                        <a:rPr lang="hu-H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</a:t>
                      </a:r>
                      <a:endParaRPr lang="hu-H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GYŐRR1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20.20.20.6/30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2001:2002::1:1/64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237927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GigabitEthernet0/0/0.10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192.168.198.65/26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23429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GigabitEthernet0/0/0.20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192.168.198.129/26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192313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GigabitEthernet0/0/0.30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192.168.198.195/26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031886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Tunnel0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67.67.67.6/30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02128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GYŐRR2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20.20.20.10/30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2001:2003::1:1/64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08884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GigabitEthernet0/0/0.10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192.168.198.67/26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144232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GigabitEthernet0/0/0.20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192.168.198.131/26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12070"/>
                  </a:ext>
                </a:extLst>
              </a:tr>
              <a:tr h="38373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GigabitEthernet0/0/0.30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192.168.198.193/26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2001:2008::1:2/64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74013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192.168.198.70/26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2001:2006::1:10/64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192.168.198.66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96553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192.168.198.140/26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2001:2007::1:10/64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670392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PC2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192.168.198.200/26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6348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PC3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192.168.198.201/26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2001:2008::1:10/64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192.168.198.194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70571"/>
                  </a:ext>
                </a:extLst>
              </a:tr>
              <a:tr h="2113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Budapest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BPR1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20.20.20.5/30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2001:2002::1:1/64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59172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20.20.20.9/30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2001:2003::1:1/64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5144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Serial0/2/0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10.10.10.1/30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2920"/>
                  </a:ext>
                </a:extLst>
              </a:tr>
              <a:tr h="20286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2001:2001::1:1/64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89191"/>
                  </a:ext>
                </a:extLst>
              </a:tr>
              <a:tr h="211315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552" marR="7552" marT="7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20.20.20.13/30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2001:2004::1:1/64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552" marR="7552" marT="7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3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: átellenes sarkain lekerekítve 8">
            <a:extLst>
              <a:ext uri="{FF2B5EF4-FFF2-40B4-BE49-F238E27FC236}">
                <a16:creationId xmlns:a16="http://schemas.microsoft.com/office/drawing/2014/main" id="{4ADC39AC-7393-42C9-91A8-1422020A6DE5}"/>
              </a:ext>
            </a:extLst>
          </p:cNvPr>
          <p:cNvSpPr/>
          <p:nvPr/>
        </p:nvSpPr>
        <p:spPr>
          <a:xfrm>
            <a:off x="1027592" y="147114"/>
            <a:ext cx="5462660" cy="1333496"/>
          </a:xfrm>
          <a:prstGeom prst="round2DiagRect">
            <a:avLst/>
          </a:prstGeom>
          <a:solidFill>
            <a:srgbClr val="00000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D8D3D8-B053-4B6C-A5AC-AD4875C1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410" y="2040"/>
            <a:ext cx="9905998" cy="1478570"/>
          </a:xfrm>
        </p:spPr>
        <p:txBody>
          <a:bodyPr/>
          <a:lstStyle/>
          <a:p>
            <a:r>
              <a:rPr lang="hu-HU" sz="4800" b="1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hu-HU" sz="48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címzések: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A0C1528-57C4-4AC3-ABBA-C8398227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0" y="1028257"/>
            <a:ext cx="5028568" cy="143596"/>
          </a:xfrm>
          <a:prstGeom prst="rect">
            <a:avLst/>
          </a:prstGeom>
        </p:spPr>
      </p:pic>
      <p:graphicFrame>
        <p:nvGraphicFramePr>
          <p:cNvPr id="15" name="Tartalom helye 14">
            <a:extLst>
              <a:ext uri="{FF2B5EF4-FFF2-40B4-BE49-F238E27FC236}">
                <a16:creationId xmlns:a16="http://schemas.microsoft.com/office/drawing/2014/main" id="{2AA6FC4D-7171-4AC7-9F5B-4D244760C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212425"/>
              </p:ext>
            </p:extLst>
          </p:nvPr>
        </p:nvGraphicFramePr>
        <p:xfrm>
          <a:off x="148604" y="1625683"/>
          <a:ext cx="11768414" cy="4973904"/>
        </p:xfrm>
        <a:graphic>
          <a:graphicData uri="http://schemas.openxmlformats.org/drawingml/2006/table">
            <a:tbl>
              <a:tblPr/>
              <a:tblGrid>
                <a:gridCol w="1798993">
                  <a:extLst>
                    <a:ext uri="{9D8B030D-6E8A-4147-A177-3AD203B41FA5}">
                      <a16:colId xmlns:a16="http://schemas.microsoft.com/office/drawing/2014/main" val="1094697965"/>
                    </a:ext>
                  </a:extLst>
                </a:gridCol>
                <a:gridCol w="1424203">
                  <a:extLst>
                    <a:ext uri="{9D8B030D-6E8A-4147-A177-3AD203B41FA5}">
                      <a16:colId xmlns:a16="http://schemas.microsoft.com/office/drawing/2014/main" val="3696222205"/>
                    </a:ext>
                  </a:extLst>
                </a:gridCol>
                <a:gridCol w="2098825">
                  <a:extLst>
                    <a:ext uri="{9D8B030D-6E8A-4147-A177-3AD203B41FA5}">
                      <a16:colId xmlns:a16="http://schemas.microsoft.com/office/drawing/2014/main" val="235407890"/>
                    </a:ext>
                  </a:extLst>
                </a:gridCol>
                <a:gridCol w="1817733">
                  <a:extLst>
                    <a:ext uri="{9D8B030D-6E8A-4147-A177-3AD203B41FA5}">
                      <a16:colId xmlns:a16="http://schemas.microsoft.com/office/drawing/2014/main" val="3103511927"/>
                    </a:ext>
                  </a:extLst>
                </a:gridCol>
                <a:gridCol w="2735969">
                  <a:extLst>
                    <a:ext uri="{9D8B030D-6E8A-4147-A177-3AD203B41FA5}">
                      <a16:colId xmlns:a16="http://schemas.microsoft.com/office/drawing/2014/main" val="2842446753"/>
                    </a:ext>
                  </a:extLst>
                </a:gridCol>
                <a:gridCol w="1892691">
                  <a:extLst>
                    <a:ext uri="{9D8B030D-6E8A-4147-A177-3AD203B41FA5}">
                      <a16:colId xmlns:a16="http://schemas.microsoft.com/office/drawing/2014/main" val="1186722769"/>
                    </a:ext>
                  </a:extLst>
                </a:gridCol>
              </a:tblGrid>
              <a:tr h="3148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Telephely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Eszköz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730024"/>
                  </a:ext>
                </a:extLst>
              </a:tr>
              <a:tr h="30221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Szeged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SZEGEDR1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35053"/>
                  </a:ext>
                </a:extLst>
              </a:tr>
              <a:tr h="30221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2001:2001::1:2/64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72204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Tunnel0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67.67.67.6/30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031853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2001:2005::1:10/64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54573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192.168.199.20/24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2001:2005::1:11/64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192.168.199.1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0586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Laptop1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63677"/>
                  </a:ext>
                </a:extLst>
              </a:tr>
              <a:tr h="30221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MISKOLCR1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20.20.20.14/30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2001:2004::1:2/64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91776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192.168.200.1/24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2001:2009::1:1/64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0635"/>
                  </a:ext>
                </a:extLst>
              </a:tr>
              <a:tr h="30221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MISKOLCWIFI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192.168.200.2/24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27128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28942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SMARTPHONE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513689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IoT1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192.168.201.1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567612"/>
                  </a:ext>
                </a:extLst>
              </a:tr>
              <a:tr h="30221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Külső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Serial0/1/0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10.10.10.2/30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20055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GigabitEthernet0/0/0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192.168.1.100/24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98821"/>
                  </a:ext>
                </a:extLst>
              </a:tr>
              <a:tr h="3148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FastEthernet0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192.168.1.9/24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5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572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590</Words>
  <Application>Microsoft Office PowerPoint</Application>
  <PresentationFormat>Szélesvásznú</PresentationFormat>
  <Paragraphs>222</Paragraphs>
  <Slides>16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 címzések:</vt:lpstr>
      <vt:lpstr>Ip címzések:</vt:lpstr>
      <vt:lpstr>dhcp</vt:lpstr>
      <vt:lpstr>acl</vt:lpstr>
      <vt:lpstr>ospf</vt:lpstr>
      <vt:lpstr>hsrp</vt:lpstr>
      <vt:lpstr>etherchannel</vt:lpstr>
      <vt:lpstr>Cím Lorem Ipsum dolor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2025-12-11T11:11:58Z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